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ppt/slideLayouts/slideLayout26.xml" ContentType="application/vnd.openxmlformats-officedocument.presentationml.slideLayout+xml"/>
  <Override PartName="/ppt/theme/theme26.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0" r:id="rId1"/>
    <p:sldMasterId id="2147483652" r:id="rId2"/>
    <p:sldMasterId id="2147483654" r:id="rId3"/>
    <p:sldMasterId id="2147483656" r:id="rId4"/>
    <p:sldMasterId id="2147483658" r:id="rId5"/>
    <p:sldMasterId id="2147483660" r:id="rId6"/>
    <p:sldMasterId id="2147483662" r:id="rId7"/>
    <p:sldMasterId id="2147483664" r:id="rId8"/>
    <p:sldMasterId id="2147483666" r:id="rId9"/>
    <p:sldMasterId id="2147483668" r:id="rId10"/>
    <p:sldMasterId id="2147483670" r:id="rId11"/>
    <p:sldMasterId id="2147483674" r:id="rId12"/>
    <p:sldMasterId id="2147483676" r:id="rId13"/>
    <p:sldMasterId id="2147483678" r:id="rId14"/>
    <p:sldMasterId id="2147483680" r:id="rId15"/>
    <p:sldMasterId id="2147483682" r:id="rId16"/>
    <p:sldMasterId id="2147483684" r:id="rId17"/>
    <p:sldMasterId id="2147483686" r:id="rId18"/>
    <p:sldMasterId id="2147483688" r:id="rId19"/>
    <p:sldMasterId id="2147483690" r:id="rId20"/>
    <p:sldMasterId id="2147483692" r:id="rId21"/>
    <p:sldMasterId id="2147483694" r:id="rId22"/>
    <p:sldMasterId id="2147483696" r:id="rId23"/>
    <p:sldMasterId id="2147483698" r:id="rId24"/>
    <p:sldMasterId id="2147483700" r:id="rId25"/>
    <p:sldMasterId id="2147483702" r:id="rId26"/>
  </p:sldMasterIdLst>
  <p:sldIdLst>
    <p:sldId id="280" r:id="rId27"/>
    <p:sldId id="257" r:id="rId28"/>
    <p:sldId id="258" r:id="rId29"/>
    <p:sldId id="259" r:id="rId30"/>
    <p:sldId id="262" r:id="rId31"/>
    <p:sldId id="274" r:id="rId32"/>
    <p:sldId id="275" r:id="rId33"/>
    <p:sldId id="276" r:id="rId34"/>
    <p:sldId id="277" r:id="rId35"/>
    <p:sldId id="282" r:id="rId36"/>
    <p:sldId id="278" r:id="rId37"/>
    <p:sldId id="281" r:id="rId3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6" d="100"/>
          <a:sy n="106" d="100"/>
        </p:scale>
        <p:origin x="778"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Master" Target="slideMasters/slideMaster26.xml"/><Relationship Id="rId39" Type="http://schemas.openxmlformats.org/officeDocument/2006/relationships/presProps" Target="presProps.xml"/><Relationship Id="rId21" Type="http://schemas.openxmlformats.org/officeDocument/2006/relationships/slideMaster" Target="slideMasters/slideMaster21.xml"/><Relationship Id="rId34" Type="http://schemas.openxmlformats.org/officeDocument/2006/relationships/slide" Target="slides/slide8.xml"/><Relationship Id="rId42"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3.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6.xml"/><Relationship Id="rId37" Type="http://schemas.openxmlformats.org/officeDocument/2006/relationships/slide" Target="slides/slide11.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2.xml"/><Relationship Id="rId36" Type="http://schemas.openxmlformats.org/officeDocument/2006/relationships/slide" Target="slides/slide10.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5.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1.xml"/><Relationship Id="rId30" Type="http://schemas.openxmlformats.org/officeDocument/2006/relationships/slide" Target="slides/slide4.xml"/><Relationship Id="rId35" Type="http://schemas.openxmlformats.org/officeDocument/2006/relationships/slide" Target="slides/slide9.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7.xml"/><Relationship Id="rId38" Type="http://schemas.openxmlformats.org/officeDocument/2006/relationships/slide" Target="slides/slide12.xml"/></Relationships>
</file>

<file path=ppt/media/image1.png>
</file>

<file path=ppt/media/image10.png>
</file>

<file path=ppt/media/image11.png>
</file>

<file path=ppt/media/image12.png>
</file>

<file path=ppt/media/image13.jpeg>
</file>

<file path=ppt/media/image2.jpeg>
</file>

<file path=ppt/media/image3.png>
</file>

<file path=ppt/media/image4.jpeg>
</file>

<file path=ppt/media/image5.jpe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_1_1_1_1_1_1_1">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_1_1_1_1_1_1_1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31" name="PlaceHolder 1"/>
          <p:cNvSpPr>
            <a:spLocks noGrp="1"/>
          </p:cNvSpPr>
          <p:nvPr>
            <p:ph type="title"/>
          </p:nvPr>
        </p:nvSpPr>
        <p:spPr>
          <a:xfrm>
            <a:off x="4015800" y="813240"/>
            <a:ext cx="4414320" cy="960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32" name="PlaceHolder 2"/>
          <p:cNvSpPr>
            <a:spLocks noGrp="1"/>
          </p:cNvSpPr>
          <p:nvPr>
            <p:ph/>
          </p:nvPr>
        </p:nvSpPr>
        <p:spPr>
          <a:xfrm>
            <a:off x="0" y="0"/>
            <a:ext cx="3097800" cy="514332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35" name="PlaceHolder 1"/>
          <p:cNvSpPr>
            <a:spLocks noGrp="1"/>
          </p:cNvSpPr>
          <p:nvPr>
            <p:ph type="title"/>
          </p:nvPr>
        </p:nvSpPr>
        <p:spPr>
          <a:xfrm>
            <a:off x="4015800" y="813240"/>
            <a:ext cx="4414320" cy="960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36" name="PlaceHolder 2"/>
          <p:cNvSpPr>
            <a:spLocks noGrp="1"/>
          </p:cNvSpPr>
          <p:nvPr>
            <p:ph/>
          </p:nvPr>
        </p:nvSpPr>
        <p:spPr>
          <a:xfrm>
            <a:off x="0" y="0"/>
            <a:ext cx="1511640" cy="514332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37" name="PlaceHolder 3"/>
          <p:cNvSpPr>
            <a:spLocks noGrp="1"/>
          </p:cNvSpPr>
          <p:nvPr>
            <p:ph/>
          </p:nvPr>
        </p:nvSpPr>
        <p:spPr>
          <a:xfrm>
            <a:off x="1587600" y="0"/>
            <a:ext cx="1511640" cy="514332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39" name="PlaceHolder 1"/>
          <p:cNvSpPr>
            <a:spLocks noGrp="1"/>
          </p:cNvSpPr>
          <p:nvPr>
            <p:ph type="title"/>
          </p:nvPr>
        </p:nvSpPr>
        <p:spPr>
          <a:xfrm>
            <a:off x="4015800" y="813240"/>
            <a:ext cx="4414320" cy="9601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Default 1">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Default 2">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_1_1_1_1_2_1">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TITLE_ONLY_2">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_1_1_1_2">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1_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2" Type="http://schemas.openxmlformats.org/officeDocument/2006/relationships/theme" Target="../theme/theme25.xml"/><Relationship Id="rId1" Type="http://schemas.openxmlformats.org/officeDocument/2006/relationships/slideLayout" Target="../slideLayouts/slideLayout25.xml"/></Relationships>
</file>

<file path=ppt/slideMasters/_rels/slideMaster26.xml.rels><?xml version="1.0" encoding="UTF-8" standalone="yes"?>
<Relationships xmlns="http://schemas.openxmlformats.org/package/2006/relationships"><Relationship Id="rId2" Type="http://schemas.openxmlformats.org/officeDocument/2006/relationships/theme" Target="../theme/theme26.xml"/><Relationship Id="rId1"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1284120" y="1953000"/>
            <a:ext cx="4454280" cy="799200"/>
          </a:xfrm>
          <a:prstGeom prst="rect">
            <a:avLst/>
          </a:prstGeom>
          <a:noFill/>
          <a:ln w="0">
            <a:noFill/>
          </a:ln>
        </p:spPr>
        <p:txBody>
          <a:bodyPr lIns="91440" tIns="91440" rIns="91440" bIns="91440" anchor="b">
            <a:noAutofit/>
          </a:bodyPr>
          <a:lstStyle/>
          <a:p>
            <a:pPr indent="0">
              <a:lnSpc>
                <a:spcPct val="100000"/>
              </a:lnSpc>
              <a:buNone/>
            </a:pPr>
            <a:r>
              <a:rPr lang="fr-FR" sz="6000" b="0" strike="noStrike" spc="-1">
                <a:solidFill>
                  <a:schemeClr val="dk1"/>
                </a:solidFill>
                <a:latin typeface="Syncopate"/>
                <a:ea typeface="Syncopate"/>
              </a:rPr>
              <a:t>xx%</a:t>
            </a:r>
            <a:endParaRPr lang="fr-FR" sz="6000" b="0" strike="noStrike" spc="-1">
              <a:solidFill>
                <a:schemeClr val="dk1"/>
              </a:solidFill>
              <a:latin typeface="Arial"/>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0" name="PlaceHolder 1"/>
          <p:cNvSpPr>
            <a:spLocks noGrp="1"/>
          </p:cNvSpPr>
          <p:nvPr>
            <p:ph type="title"/>
          </p:nvPr>
        </p:nvSpPr>
        <p:spPr>
          <a:xfrm>
            <a:off x="738720" y="1234440"/>
            <a:ext cx="3759120" cy="754200"/>
          </a:xfrm>
          <a:prstGeom prst="rect">
            <a:avLst/>
          </a:prstGeom>
          <a:noFill/>
          <a:ln w="0">
            <a:noFill/>
          </a:ln>
        </p:spPr>
        <p:txBody>
          <a:bodyPr lIns="91440" tIns="91440" rIns="91440" bIns="91440" anchor="b">
            <a:noAutofit/>
          </a:bodyPr>
          <a:lstStyle/>
          <a:p>
            <a:pPr indent="0">
              <a:lnSpc>
                <a:spcPct val="100000"/>
              </a:lnSpc>
              <a:buNone/>
            </a:pPr>
            <a:r>
              <a:rPr lang="fr-FR" sz="3900" b="0" strike="noStrike" spc="-1">
                <a:solidFill>
                  <a:schemeClr val="dk1"/>
                </a:solidFill>
                <a:latin typeface="Syncopate"/>
                <a:ea typeface="Syncopate"/>
              </a:rPr>
              <a:t>xx%</a:t>
            </a:r>
            <a:endParaRPr lang="fr-FR" sz="3900" b="0" strike="noStrike" spc="-1">
              <a:solidFill>
                <a:schemeClr val="dk1"/>
              </a:solidFill>
              <a:latin typeface="Arial"/>
            </a:endParaRPr>
          </a:p>
        </p:txBody>
      </p:sp>
      <p:sp>
        <p:nvSpPr>
          <p:cNvPr id="21" name="PlaceHolder 2"/>
          <p:cNvSpPr>
            <a:spLocks noGrp="1"/>
          </p:cNvSpPr>
          <p:nvPr>
            <p:ph type="title"/>
          </p:nvPr>
        </p:nvSpPr>
        <p:spPr>
          <a:xfrm>
            <a:off x="738720" y="2921400"/>
            <a:ext cx="3759120" cy="754200"/>
          </a:xfrm>
          <a:prstGeom prst="rect">
            <a:avLst/>
          </a:prstGeom>
          <a:noFill/>
          <a:ln w="0">
            <a:noFill/>
          </a:ln>
        </p:spPr>
        <p:txBody>
          <a:bodyPr lIns="91440" tIns="91440" rIns="91440" bIns="91440" anchor="b">
            <a:noAutofit/>
          </a:bodyPr>
          <a:lstStyle/>
          <a:p>
            <a:pPr indent="0">
              <a:lnSpc>
                <a:spcPct val="100000"/>
              </a:lnSpc>
              <a:buNone/>
            </a:pPr>
            <a:r>
              <a:rPr lang="fr-FR" sz="3900" b="0" strike="noStrike" spc="-1">
                <a:solidFill>
                  <a:schemeClr val="dk1"/>
                </a:solidFill>
                <a:latin typeface="Syncopate"/>
                <a:ea typeface="Syncopate"/>
              </a:rPr>
              <a:t>xx%</a:t>
            </a:r>
            <a:endParaRPr lang="fr-FR" sz="3900" b="0" strike="noStrike" spc="-1">
              <a:solidFill>
                <a:schemeClr val="dk1"/>
              </a:solidFill>
              <a:latin typeface="Arial"/>
            </a:endParaRPr>
          </a:p>
        </p:txBody>
      </p:sp>
      <p:sp>
        <p:nvSpPr>
          <p:cNvPr id="22" name="PlaceHolder 3"/>
          <p:cNvSpPr>
            <a:spLocks noGrp="1"/>
          </p:cNvSpPr>
          <p:nvPr>
            <p:ph type="body"/>
          </p:nvPr>
        </p:nvSpPr>
        <p:spPr>
          <a:xfrm>
            <a:off x="5569200" y="0"/>
            <a:ext cx="35744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3" name="PlaceHolder 1"/>
          <p:cNvSpPr>
            <a:spLocks noGrp="1"/>
          </p:cNvSpPr>
          <p:nvPr>
            <p:ph type="title"/>
          </p:nvPr>
        </p:nvSpPr>
        <p:spPr>
          <a:xfrm>
            <a:off x="784440" y="1832400"/>
            <a:ext cx="4359600" cy="1406160"/>
          </a:xfrm>
          <a:prstGeom prst="rect">
            <a:avLst/>
          </a:prstGeom>
          <a:noFill/>
          <a:ln w="0">
            <a:noFill/>
          </a:ln>
        </p:spPr>
        <p:txBody>
          <a:bodyPr lIns="91440" tIns="91440" rIns="91440" bIns="91440" anchor="b">
            <a:noAutofit/>
          </a:bodyPr>
          <a:lstStyle/>
          <a:p>
            <a:pPr indent="0">
              <a:buNone/>
            </a:pPr>
            <a:r>
              <a:rPr lang="fr-FR" sz="3900" b="0" strike="noStrike" spc="-1">
                <a:solidFill>
                  <a:schemeClr val="dk1"/>
                </a:solidFill>
                <a:latin typeface="Arial"/>
              </a:rPr>
              <a:t>Click to edit the title text format</a:t>
            </a:r>
          </a:p>
        </p:txBody>
      </p:sp>
      <p:sp>
        <p:nvSpPr>
          <p:cNvPr id="24" name="PlaceHolder 2"/>
          <p:cNvSpPr>
            <a:spLocks noGrp="1"/>
          </p:cNvSpPr>
          <p:nvPr>
            <p:ph type="title"/>
          </p:nvPr>
        </p:nvSpPr>
        <p:spPr>
          <a:xfrm>
            <a:off x="4236480" y="636480"/>
            <a:ext cx="1281960" cy="828000"/>
          </a:xfrm>
          <a:prstGeom prst="rect">
            <a:avLst/>
          </a:prstGeom>
          <a:noFill/>
          <a:ln w="0">
            <a:noFill/>
          </a:ln>
        </p:spPr>
        <p:txBody>
          <a:bodyPr lIns="91440" tIns="91440" rIns="91440" bIns="91440" anchor="ctr">
            <a:noAutofit/>
          </a:bodyPr>
          <a:lstStyle/>
          <a:p>
            <a:pPr indent="0">
              <a:lnSpc>
                <a:spcPct val="100000"/>
              </a:lnSpc>
              <a:buNone/>
            </a:pPr>
            <a:r>
              <a:rPr lang="fr-FR" sz="4300" b="0" strike="noStrike" spc="-1">
                <a:solidFill>
                  <a:schemeClr val="dk1"/>
                </a:solidFill>
                <a:latin typeface="Syncopate"/>
                <a:ea typeface="Syncopate"/>
              </a:rPr>
              <a:t>xx%</a:t>
            </a:r>
            <a:endParaRPr lang="fr-FR" sz="4300" b="0" strike="noStrike" spc="-1">
              <a:solidFill>
                <a:schemeClr val="dk1"/>
              </a:solidFill>
              <a:latin typeface="Arial"/>
            </a:endParaRPr>
          </a:p>
        </p:txBody>
      </p:sp>
      <p:sp>
        <p:nvSpPr>
          <p:cNvPr id="25" name="PlaceHolder 3"/>
          <p:cNvSpPr>
            <a:spLocks noGrp="1"/>
          </p:cNvSpPr>
          <p:nvPr>
            <p:ph type="body"/>
          </p:nvPr>
        </p:nvSpPr>
        <p:spPr>
          <a:xfrm>
            <a:off x="5372640" y="0"/>
            <a:ext cx="377100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 name="PlaceHolder 1"/>
          <p:cNvSpPr>
            <a:spLocks noGrp="1"/>
          </p:cNvSpPr>
          <p:nvPr>
            <p:ph type="body"/>
          </p:nvPr>
        </p:nvSpPr>
        <p:spPr>
          <a:xfrm>
            <a:off x="720000" y="1152360"/>
            <a:ext cx="7703640" cy="333936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
        <p:nvSpPr>
          <p:cNvPr id="30" name="PlaceHolder 2"/>
          <p:cNvSpPr>
            <a:spLocks noGrp="1"/>
          </p:cNvSpPr>
          <p:nvPr>
            <p:ph type="title"/>
          </p:nvPr>
        </p:nvSpPr>
        <p:spPr>
          <a:xfrm>
            <a:off x="713160" y="444960"/>
            <a:ext cx="77104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3" name="PlaceHolder 1"/>
          <p:cNvSpPr>
            <a:spLocks noGrp="1"/>
          </p:cNvSpPr>
          <p:nvPr>
            <p:ph type="title"/>
          </p:nvPr>
        </p:nvSpPr>
        <p:spPr>
          <a:xfrm>
            <a:off x="637560" y="444960"/>
            <a:ext cx="539280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34" name="PlaceHolder 2"/>
          <p:cNvSpPr>
            <a:spLocks noGrp="1"/>
          </p:cNvSpPr>
          <p:nvPr>
            <p:ph type="body"/>
          </p:nvPr>
        </p:nvSpPr>
        <p:spPr>
          <a:xfrm>
            <a:off x="5871600" y="0"/>
            <a:ext cx="3271680" cy="5143320"/>
          </a:xfrm>
          <a:prstGeom prst="rect">
            <a:avLst/>
          </a:prstGeom>
          <a:noFill/>
          <a:ln w="0">
            <a:noFill/>
          </a:ln>
        </p:spPr>
        <p:txBody>
          <a:bodyPr lIns="90000" tIns="45000" rIns="90000" bIns="45000" anchor="t">
            <a:normAutofit fontScale="75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713160" y="444960"/>
            <a:ext cx="7710480" cy="6073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0" name="PlaceHolder 1"/>
          <p:cNvSpPr>
            <a:spLocks noGrp="1"/>
          </p:cNvSpPr>
          <p:nvPr>
            <p:ph type="body"/>
          </p:nvPr>
        </p:nvSpPr>
        <p:spPr>
          <a:xfrm>
            <a:off x="3786840" y="1963440"/>
            <a:ext cx="4653720" cy="221796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41" name="PlaceHolder 2"/>
          <p:cNvSpPr>
            <a:spLocks noGrp="1"/>
          </p:cNvSpPr>
          <p:nvPr>
            <p:ph type="title"/>
          </p:nvPr>
        </p:nvSpPr>
        <p:spPr>
          <a:xfrm>
            <a:off x="3405960" y="444960"/>
            <a:ext cx="4653720" cy="101088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42" name="PlaceHolder 3"/>
          <p:cNvSpPr>
            <a:spLocks noGrp="1"/>
          </p:cNvSpPr>
          <p:nvPr>
            <p:ph type="body"/>
          </p:nvPr>
        </p:nvSpPr>
        <p:spPr>
          <a:xfrm>
            <a:off x="0" y="0"/>
            <a:ext cx="3067920" cy="5143320"/>
          </a:xfrm>
          <a:prstGeom prst="rect">
            <a:avLst/>
          </a:prstGeom>
          <a:noFill/>
          <a:ln w="0">
            <a:noFill/>
          </a:ln>
        </p:spPr>
        <p:txBody>
          <a:bodyPr lIns="90000" tIns="45000" rIns="90000" bIns="45000" anchor="t">
            <a:normAutofit fontScale="68333"/>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4" name="PlaceHolder 1"/>
          <p:cNvSpPr>
            <a:spLocks noGrp="1"/>
          </p:cNvSpPr>
          <p:nvPr>
            <p:ph type="title"/>
          </p:nvPr>
        </p:nvSpPr>
        <p:spPr>
          <a:xfrm>
            <a:off x="713160" y="444960"/>
            <a:ext cx="77104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5" name="Google Shape;40;p10"/>
          <p:cNvSpPr/>
          <p:nvPr/>
        </p:nvSpPr>
        <p:spPr>
          <a:xfrm>
            <a:off x="0" y="0"/>
            <a:ext cx="9143640" cy="5143320"/>
          </a:xfrm>
          <a:prstGeom prst="rect">
            <a:avLst/>
          </a:prstGeom>
          <a:solidFill>
            <a:schemeClr val="lt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pic>
        <p:nvPicPr>
          <p:cNvPr id="46" name="Google Shape;41;p10"/>
          <p:cNvPicPr/>
          <p:nvPr/>
        </p:nvPicPr>
        <p:blipFill>
          <a:blip r:embed="rId3"/>
          <a:stretch/>
        </p:blipFill>
        <p:spPr>
          <a:xfrm>
            <a:off x="0" y="0"/>
            <a:ext cx="9143640" cy="5143320"/>
          </a:xfrm>
          <a:prstGeom prst="rect">
            <a:avLst/>
          </a:prstGeom>
          <a:ln w="0">
            <a:noFill/>
          </a:ln>
        </p:spPr>
      </p:pic>
      <p:sp>
        <p:nvSpPr>
          <p:cNvPr id="47"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48" name="PlaceHolder 2"/>
          <p:cNvSpPr>
            <a:spLocks noGrp="1"/>
          </p:cNvSpPr>
          <p:nvPr>
            <p:ph type="title"/>
          </p:nvPr>
        </p:nvSpPr>
        <p:spPr>
          <a:xfrm>
            <a:off x="434160" y="3728160"/>
            <a:ext cx="4812120" cy="1006560"/>
          </a:xfrm>
          <a:prstGeom prst="rect">
            <a:avLst/>
          </a:prstGeom>
          <a:solidFill>
            <a:schemeClr val="lt1"/>
          </a:solidFill>
          <a:ln w="0">
            <a:noFill/>
          </a:ln>
        </p:spPr>
        <p:txBody>
          <a:bodyPr lIns="91440" tIns="91440" rIns="91440" bIns="91440" anchor="t">
            <a:noAutofit/>
          </a:bodyPr>
          <a:lstStyle/>
          <a:p>
            <a:pPr indent="0">
              <a:buNone/>
            </a:pPr>
            <a:r>
              <a:rPr lang="fr-FR" sz="27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49" name="Google Shape;112;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0"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1" name="Google Shape;115;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2"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53"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4" name="Google Shape;123;p30"/>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5"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6" name="Google Shape;126;p31"/>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57"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58"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2932200" y="444960"/>
            <a:ext cx="5395320" cy="66492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6" name="PlaceHolder 2"/>
          <p:cNvSpPr>
            <a:spLocks noGrp="1"/>
          </p:cNvSpPr>
          <p:nvPr>
            <p:ph type="title"/>
          </p:nvPr>
        </p:nvSpPr>
        <p:spPr>
          <a:xfrm>
            <a:off x="3428640" y="1499040"/>
            <a:ext cx="816840" cy="40356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lt1"/>
                </a:solidFill>
                <a:latin typeface="Syncopate"/>
                <a:ea typeface="Syncopate"/>
              </a:rPr>
              <a:t>xx%</a:t>
            </a:r>
            <a:endParaRPr lang="fr-FR" sz="2000" b="0" strike="noStrike" spc="-1">
              <a:solidFill>
                <a:schemeClr val="dk1"/>
              </a:solidFill>
              <a:latin typeface="Arial"/>
            </a:endParaRPr>
          </a:p>
        </p:txBody>
      </p:sp>
      <p:sp>
        <p:nvSpPr>
          <p:cNvPr id="7" name="PlaceHolder 3"/>
          <p:cNvSpPr>
            <a:spLocks noGrp="1"/>
          </p:cNvSpPr>
          <p:nvPr>
            <p:ph type="title"/>
          </p:nvPr>
        </p:nvSpPr>
        <p:spPr>
          <a:xfrm>
            <a:off x="3428640" y="2553480"/>
            <a:ext cx="816840" cy="40356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lt1"/>
                </a:solidFill>
                <a:latin typeface="Syncopate"/>
                <a:ea typeface="Syncopate"/>
              </a:rPr>
              <a:t>xx%</a:t>
            </a:r>
            <a:endParaRPr lang="fr-FR" sz="2000" b="0" strike="noStrike" spc="-1">
              <a:solidFill>
                <a:schemeClr val="dk1"/>
              </a:solidFill>
              <a:latin typeface="Arial"/>
            </a:endParaRPr>
          </a:p>
        </p:txBody>
      </p:sp>
      <p:sp>
        <p:nvSpPr>
          <p:cNvPr id="8" name="PlaceHolder 4"/>
          <p:cNvSpPr>
            <a:spLocks noGrp="1"/>
          </p:cNvSpPr>
          <p:nvPr>
            <p:ph type="title"/>
          </p:nvPr>
        </p:nvSpPr>
        <p:spPr>
          <a:xfrm>
            <a:off x="3428640" y="3607920"/>
            <a:ext cx="816840" cy="403560"/>
          </a:xfrm>
          <a:prstGeom prst="rect">
            <a:avLst/>
          </a:prstGeom>
          <a:noFill/>
          <a:ln w="0">
            <a:noFill/>
          </a:ln>
        </p:spPr>
        <p:txBody>
          <a:bodyPr lIns="91440" tIns="91440" rIns="91440" bIns="91440" anchor="ctr">
            <a:noAutofit/>
          </a:bodyPr>
          <a:lstStyle/>
          <a:p>
            <a:pPr indent="0" algn="ctr">
              <a:lnSpc>
                <a:spcPct val="100000"/>
              </a:lnSpc>
              <a:buNone/>
            </a:pPr>
            <a:r>
              <a:rPr lang="fr-FR" sz="2000" b="0" strike="noStrike" spc="-1">
                <a:solidFill>
                  <a:schemeClr val="lt1"/>
                </a:solidFill>
                <a:latin typeface="Syncopate"/>
                <a:ea typeface="Syncopate"/>
              </a:rPr>
              <a:t>xx%</a:t>
            </a:r>
            <a:endParaRPr lang="fr-FR" sz="2000" b="0" strike="noStrike" spc="-1">
              <a:solidFill>
                <a:schemeClr val="dk1"/>
              </a:solidFill>
              <a:latin typeface="Arial"/>
            </a:endParaRPr>
          </a:p>
        </p:txBody>
      </p:sp>
      <p:sp>
        <p:nvSpPr>
          <p:cNvPr id="9" name="PlaceHolder 5"/>
          <p:cNvSpPr>
            <a:spLocks noGrp="1"/>
          </p:cNvSpPr>
          <p:nvPr>
            <p:ph type="body"/>
          </p:nvPr>
        </p:nvSpPr>
        <p:spPr>
          <a:xfrm>
            <a:off x="360" y="0"/>
            <a:ext cx="3405600" cy="5143320"/>
          </a:xfrm>
          <a:prstGeom prst="rect">
            <a:avLst/>
          </a:prstGeom>
          <a:noFill/>
          <a:ln w="0">
            <a:noFill/>
          </a:ln>
        </p:spPr>
        <p:txBody>
          <a:bodyPr lIns="90000" tIns="45000" rIns="90000" bIns="45000" anchor="t">
            <a:normAutofit fontScale="93333"/>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 name="PlaceHolder 1"/>
          <p:cNvSpPr>
            <a:spLocks noGrp="1"/>
          </p:cNvSpPr>
          <p:nvPr>
            <p:ph type="title"/>
          </p:nvPr>
        </p:nvSpPr>
        <p:spPr>
          <a:xfrm>
            <a:off x="713160" y="444960"/>
            <a:ext cx="77104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1" name="PlaceHolder 1"/>
          <p:cNvSpPr>
            <a:spLocks noGrp="1"/>
          </p:cNvSpPr>
          <p:nvPr>
            <p:ph type="title"/>
          </p:nvPr>
        </p:nvSpPr>
        <p:spPr>
          <a:xfrm>
            <a:off x="713160" y="444960"/>
            <a:ext cx="774432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 name="PlaceHolder 1"/>
          <p:cNvSpPr>
            <a:spLocks noGrp="1"/>
          </p:cNvSpPr>
          <p:nvPr>
            <p:ph type="body"/>
          </p:nvPr>
        </p:nvSpPr>
        <p:spPr>
          <a:xfrm>
            <a:off x="3786840" y="1963440"/>
            <a:ext cx="4653720" cy="221796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13" name="PlaceHolder 2"/>
          <p:cNvSpPr>
            <a:spLocks noGrp="1"/>
          </p:cNvSpPr>
          <p:nvPr>
            <p:ph type="title"/>
          </p:nvPr>
        </p:nvSpPr>
        <p:spPr>
          <a:xfrm>
            <a:off x="3405960" y="444960"/>
            <a:ext cx="4653720" cy="101088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4" name="PlaceHolder 3"/>
          <p:cNvSpPr>
            <a:spLocks noGrp="1"/>
          </p:cNvSpPr>
          <p:nvPr>
            <p:ph type="body"/>
          </p:nvPr>
        </p:nvSpPr>
        <p:spPr>
          <a:xfrm>
            <a:off x="0" y="0"/>
            <a:ext cx="3067920" cy="5143320"/>
          </a:xfrm>
          <a:prstGeom prst="rect">
            <a:avLst/>
          </a:prstGeom>
          <a:noFill/>
          <a:ln w="0">
            <a:noFill/>
          </a:ln>
        </p:spPr>
        <p:txBody>
          <a:bodyPr lIns="90000" tIns="45000" rIns="90000" bIns="45000" anchor="t">
            <a:normAutofit fontScale="68333"/>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713160" y="794520"/>
            <a:ext cx="7717320" cy="69804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16" name="PlaceHolder 2"/>
          <p:cNvSpPr>
            <a:spLocks noGrp="1"/>
          </p:cNvSpPr>
          <p:nvPr>
            <p:ph type="body"/>
          </p:nvPr>
        </p:nvSpPr>
        <p:spPr>
          <a:xfrm>
            <a:off x="3352680" y="2398680"/>
            <a:ext cx="5077800" cy="19501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2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3405960" y="444960"/>
            <a:ext cx="47242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
        <p:nvSpPr>
          <p:cNvPr id="18" name="PlaceHolder 2"/>
          <p:cNvSpPr>
            <a:spLocks noGrp="1"/>
          </p:cNvSpPr>
          <p:nvPr>
            <p:ph type="body"/>
          </p:nvPr>
        </p:nvSpPr>
        <p:spPr>
          <a:xfrm>
            <a:off x="0" y="0"/>
            <a:ext cx="3097800" cy="5143320"/>
          </a:xfrm>
          <a:prstGeom prst="rect">
            <a:avLst/>
          </a:prstGeom>
          <a:noFill/>
          <a:ln w="0">
            <a:noFill/>
          </a:ln>
        </p:spPr>
        <p:txBody>
          <a:bodyPr lIns="90000" tIns="45000" rIns="90000" bIns="45000" anchor="t">
            <a:normAutofit fontScale="75000" lnSpcReduction="2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9" name="PlaceHolder 1"/>
          <p:cNvSpPr>
            <a:spLocks noGrp="1"/>
          </p:cNvSpPr>
          <p:nvPr>
            <p:ph type="title"/>
          </p:nvPr>
        </p:nvSpPr>
        <p:spPr>
          <a:xfrm>
            <a:off x="713160" y="444960"/>
            <a:ext cx="7710480" cy="572400"/>
          </a:xfrm>
          <a:prstGeom prst="rect">
            <a:avLst/>
          </a:prstGeom>
          <a:noFill/>
          <a:ln w="0">
            <a:noFill/>
          </a:ln>
        </p:spPr>
        <p:txBody>
          <a:bodyPr lIns="91440" tIns="91440" rIns="91440" bIns="91440" anchor="t">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607E83C-EBE3-E82B-34A3-3000260A2D91}"/>
              </a:ext>
            </a:extLst>
          </p:cNvPr>
          <p:cNvSpPr txBox="1"/>
          <p:nvPr/>
        </p:nvSpPr>
        <p:spPr>
          <a:xfrm>
            <a:off x="2648136" y="-876363"/>
            <a:ext cx="3449348" cy="361807"/>
          </a:xfrm>
          <a:prstGeom prst="rect">
            <a:avLst/>
          </a:prstGeom>
          <a:noFill/>
        </p:spPr>
        <p:txBody>
          <a:bodyPr wrap="square" rtlCol="0">
            <a:spAutoFit/>
          </a:bodyPr>
          <a:lstStyle/>
          <a:p>
            <a:endParaRPr lang="en-IN" dirty="0"/>
          </a:p>
        </p:txBody>
      </p:sp>
      <p:pic>
        <p:nvPicPr>
          <p:cNvPr id="1026" name="Picture 2" descr="EPOQUE@Prastuti-2024">
            <a:extLst>
              <a:ext uri="{FF2B5EF4-FFF2-40B4-BE49-F238E27FC236}">
                <a16:creationId xmlns:a16="http://schemas.microsoft.com/office/drawing/2014/main" id="{513B9464-09B5-14D4-1544-B2D8B1A0C0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2425" y="353171"/>
            <a:ext cx="5355699" cy="101355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CB57BB4-4F7A-D6F9-77E9-8281491E15C8}"/>
              </a:ext>
            </a:extLst>
          </p:cNvPr>
          <p:cNvSpPr txBox="1"/>
          <p:nvPr/>
        </p:nvSpPr>
        <p:spPr>
          <a:xfrm>
            <a:off x="1528550" y="1529454"/>
            <a:ext cx="8093122" cy="1410001"/>
          </a:xfrm>
          <a:prstGeom prst="rect">
            <a:avLst/>
          </a:prstGeom>
          <a:noFill/>
        </p:spPr>
        <p:txBody>
          <a:bodyPr wrap="square" rtlCol="0">
            <a:spAutoFit/>
          </a:bodyPr>
          <a:lstStyle/>
          <a:p>
            <a:pPr marL="0" indent="0">
              <a:lnSpc>
                <a:spcPts val="5550"/>
              </a:lnSpc>
              <a:buNone/>
            </a:pPr>
            <a:r>
              <a:rPr lang="en-US" sz="1800" b="1" dirty="0">
                <a:latin typeface="Outfit Extra Bold" pitchFamily="34" charset="0"/>
                <a:ea typeface="Outfit Extra Bold" pitchFamily="34" charset="-122"/>
                <a:cs typeface="Outfit Extra Bold" pitchFamily="34" charset="-120"/>
              </a:rPr>
              <a:t>Forecasting COVID-19 Cases: A Time-Series Prediction Model</a:t>
            </a:r>
          </a:p>
          <a:p>
            <a:pPr marL="0" indent="0">
              <a:lnSpc>
                <a:spcPts val="5550"/>
              </a:lnSpc>
              <a:buNone/>
            </a:pPr>
            <a:endParaRPr lang="en-US" sz="1800" b="1" dirty="0">
              <a:latin typeface="Outfit Extra Bold" pitchFamily="34" charset="0"/>
              <a:ea typeface="Outfit Extra Bold" pitchFamily="34" charset="-122"/>
              <a:cs typeface="Outfit Extra Bold" pitchFamily="34" charset="-120"/>
            </a:endParaRPr>
          </a:p>
        </p:txBody>
      </p:sp>
      <p:sp>
        <p:nvSpPr>
          <p:cNvPr id="4" name="TextBox 3">
            <a:extLst>
              <a:ext uri="{FF2B5EF4-FFF2-40B4-BE49-F238E27FC236}">
                <a16:creationId xmlns:a16="http://schemas.microsoft.com/office/drawing/2014/main" id="{8C5BD5A2-030B-762F-783E-59CB811F9A44}"/>
              </a:ext>
            </a:extLst>
          </p:cNvPr>
          <p:cNvSpPr txBox="1"/>
          <p:nvPr/>
        </p:nvSpPr>
        <p:spPr>
          <a:xfrm>
            <a:off x="68240" y="3349452"/>
            <a:ext cx="4087504" cy="1384995"/>
          </a:xfrm>
          <a:prstGeom prst="rect">
            <a:avLst/>
          </a:prstGeom>
          <a:noFill/>
        </p:spPr>
        <p:txBody>
          <a:bodyPr wrap="square" rtlCol="0">
            <a:spAutoFit/>
          </a:bodyPr>
          <a:lstStyle/>
          <a:p>
            <a:r>
              <a:rPr lang="en-IN" sz="1400" b="1" dirty="0"/>
              <a:t>GROUP MEMBERS</a:t>
            </a:r>
          </a:p>
          <a:p>
            <a:r>
              <a:rPr lang="en-IN" sz="1400" dirty="0"/>
              <a:t>Manish Kumar(202401100300149) </a:t>
            </a:r>
          </a:p>
          <a:p>
            <a:r>
              <a:rPr lang="en-IN" sz="1400" dirty="0"/>
              <a:t>Prateek  </a:t>
            </a:r>
            <a:r>
              <a:rPr lang="en-IN" sz="1400" dirty="0" err="1"/>
              <a:t>Baliyan</a:t>
            </a:r>
            <a:r>
              <a:rPr lang="en-IN" sz="1400" dirty="0"/>
              <a:t>(202401100300177)</a:t>
            </a:r>
          </a:p>
          <a:p>
            <a:r>
              <a:rPr lang="en-IN" sz="1400" dirty="0"/>
              <a:t>Mukesh Chauhan(202401100300158)</a:t>
            </a:r>
          </a:p>
          <a:p>
            <a:r>
              <a:rPr lang="en-IN" sz="1400" dirty="0"/>
              <a:t>Prithvi </a:t>
            </a:r>
            <a:r>
              <a:rPr lang="en-IN" sz="1400" dirty="0" err="1"/>
              <a:t>Nawadiya</a:t>
            </a:r>
            <a:r>
              <a:rPr lang="en-IN" sz="1400" dirty="0"/>
              <a:t>(202401100300183)</a:t>
            </a:r>
          </a:p>
          <a:p>
            <a:r>
              <a:rPr lang="en-IN" sz="1400" dirty="0"/>
              <a:t>Manav Mishra(202401100300148)</a:t>
            </a:r>
          </a:p>
        </p:txBody>
      </p:sp>
      <p:sp>
        <p:nvSpPr>
          <p:cNvPr id="5" name="TextBox 4">
            <a:extLst>
              <a:ext uri="{FF2B5EF4-FFF2-40B4-BE49-F238E27FC236}">
                <a16:creationId xmlns:a16="http://schemas.microsoft.com/office/drawing/2014/main" id="{EB4249C8-E4E2-58FE-5F79-A2F6A551DCCB}"/>
              </a:ext>
            </a:extLst>
          </p:cNvPr>
          <p:cNvSpPr txBox="1"/>
          <p:nvPr/>
        </p:nvSpPr>
        <p:spPr>
          <a:xfrm>
            <a:off x="68240" y="3102181"/>
            <a:ext cx="1985749" cy="307777"/>
          </a:xfrm>
          <a:prstGeom prst="rect">
            <a:avLst/>
          </a:prstGeom>
          <a:noFill/>
        </p:spPr>
        <p:txBody>
          <a:bodyPr wrap="square" rtlCol="0">
            <a:spAutoFit/>
          </a:bodyPr>
          <a:lstStyle/>
          <a:p>
            <a:r>
              <a:rPr lang="en-IN" sz="1400" b="1" dirty="0"/>
              <a:t>GROUP NO. - 02</a:t>
            </a:r>
          </a:p>
        </p:txBody>
      </p:sp>
      <p:pic>
        <p:nvPicPr>
          <p:cNvPr id="7" name="Picture 6">
            <a:extLst>
              <a:ext uri="{FF2B5EF4-FFF2-40B4-BE49-F238E27FC236}">
                <a16:creationId xmlns:a16="http://schemas.microsoft.com/office/drawing/2014/main" id="{DD4127A0-38F7-5E75-19F2-62C666252934}"/>
              </a:ext>
            </a:extLst>
          </p:cNvPr>
          <p:cNvPicPr>
            <a:picLocks noChangeAspect="1"/>
          </p:cNvPicPr>
          <p:nvPr/>
        </p:nvPicPr>
        <p:blipFill>
          <a:blip r:embed="rId3"/>
          <a:stretch>
            <a:fillRect/>
          </a:stretch>
        </p:blipFill>
        <p:spPr>
          <a:xfrm>
            <a:off x="3848668" y="2894523"/>
            <a:ext cx="3873186" cy="1895806"/>
          </a:xfrm>
          <a:prstGeom prst="rect">
            <a:avLst/>
          </a:prstGeom>
        </p:spPr>
      </p:pic>
    </p:spTree>
    <p:extLst>
      <p:ext uri="{BB962C8B-B14F-4D97-AF65-F5344CB8AC3E}">
        <p14:creationId xmlns:p14="http://schemas.microsoft.com/office/powerpoint/2010/main" val="2834137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74EEE0C-7873-44B5-F4D6-23426E335331}"/>
              </a:ext>
            </a:extLst>
          </p:cNvPr>
          <p:cNvSpPr txBox="1"/>
          <p:nvPr/>
        </p:nvSpPr>
        <p:spPr>
          <a:xfrm>
            <a:off x="489600" y="698400"/>
            <a:ext cx="3132000" cy="461665"/>
          </a:xfrm>
          <a:prstGeom prst="rect">
            <a:avLst/>
          </a:prstGeom>
          <a:noFill/>
        </p:spPr>
        <p:txBody>
          <a:bodyPr wrap="square" rtlCol="0">
            <a:spAutoFit/>
          </a:bodyPr>
          <a:lstStyle/>
          <a:p>
            <a:r>
              <a:rPr lang="en-IN" sz="2400" b="1" dirty="0"/>
              <a:t>REFERENCES</a:t>
            </a:r>
          </a:p>
        </p:txBody>
      </p:sp>
      <p:sp>
        <p:nvSpPr>
          <p:cNvPr id="3" name="TextBox 2">
            <a:extLst>
              <a:ext uri="{FF2B5EF4-FFF2-40B4-BE49-F238E27FC236}">
                <a16:creationId xmlns:a16="http://schemas.microsoft.com/office/drawing/2014/main" id="{E7AE393E-53E4-CE45-09FF-946DAAB2483F}"/>
              </a:ext>
            </a:extLst>
          </p:cNvPr>
          <p:cNvSpPr txBox="1"/>
          <p:nvPr/>
        </p:nvSpPr>
        <p:spPr>
          <a:xfrm>
            <a:off x="482400" y="1483685"/>
            <a:ext cx="7747200" cy="584775"/>
          </a:xfrm>
          <a:prstGeom prst="rect">
            <a:avLst/>
          </a:prstGeom>
          <a:noFill/>
        </p:spPr>
        <p:txBody>
          <a:bodyPr wrap="square" rtlCol="0">
            <a:spAutoFit/>
          </a:bodyPr>
          <a:lstStyle/>
          <a:p>
            <a:r>
              <a:rPr lang="en-IN" sz="1600" dirty="0"/>
              <a:t>Link: https://www.kaggle.com/datasets/antgoldbloom/covid19-data-from-john-hopkins-university</a:t>
            </a:r>
          </a:p>
        </p:txBody>
      </p:sp>
      <p:sp>
        <p:nvSpPr>
          <p:cNvPr id="5" name="TextBox 4">
            <a:extLst>
              <a:ext uri="{FF2B5EF4-FFF2-40B4-BE49-F238E27FC236}">
                <a16:creationId xmlns:a16="http://schemas.microsoft.com/office/drawing/2014/main" id="{7DDE0085-6D81-8BE8-407B-D184686AEDC7}"/>
              </a:ext>
            </a:extLst>
          </p:cNvPr>
          <p:cNvSpPr txBox="1"/>
          <p:nvPr/>
        </p:nvSpPr>
        <p:spPr>
          <a:xfrm>
            <a:off x="482400" y="2387084"/>
            <a:ext cx="6933600" cy="338554"/>
          </a:xfrm>
          <a:prstGeom prst="rect">
            <a:avLst/>
          </a:prstGeom>
          <a:noFill/>
        </p:spPr>
        <p:txBody>
          <a:bodyPr wrap="square" rtlCol="0">
            <a:spAutoFit/>
          </a:bodyPr>
          <a:lstStyle/>
          <a:p>
            <a:r>
              <a:rPr lang="en-IN" sz="1600" dirty="0"/>
              <a:t>https://data.who.int/dashboards/covid19/cases</a:t>
            </a:r>
          </a:p>
        </p:txBody>
      </p:sp>
      <p:sp>
        <p:nvSpPr>
          <p:cNvPr id="6" name="TextBox 5">
            <a:extLst>
              <a:ext uri="{FF2B5EF4-FFF2-40B4-BE49-F238E27FC236}">
                <a16:creationId xmlns:a16="http://schemas.microsoft.com/office/drawing/2014/main" id="{E9999081-5BAB-A2CD-42D6-970D220BA6A2}"/>
              </a:ext>
            </a:extLst>
          </p:cNvPr>
          <p:cNvSpPr txBox="1"/>
          <p:nvPr/>
        </p:nvSpPr>
        <p:spPr>
          <a:xfrm>
            <a:off x="561600" y="3078000"/>
            <a:ext cx="5140800" cy="369332"/>
          </a:xfrm>
          <a:prstGeom prst="rect">
            <a:avLst/>
          </a:prstGeom>
          <a:noFill/>
        </p:spPr>
        <p:txBody>
          <a:bodyPr wrap="square" rtlCol="0">
            <a:spAutoFit/>
          </a:bodyPr>
          <a:lstStyle/>
          <a:p>
            <a:r>
              <a:rPr lang="en-IN" dirty="0"/>
              <a:t>https://www.worldometers.info/coronavirus/</a:t>
            </a:r>
          </a:p>
        </p:txBody>
      </p:sp>
    </p:spTree>
    <p:extLst>
      <p:ext uri="{BB962C8B-B14F-4D97-AF65-F5344CB8AC3E}">
        <p14:creationId xmlns:p14="http://schemas.microsoft.com/office/powerpoint/2010/main" val="34051033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0" name="Google Shape;178;p37"/>
          <p:cNvPicPr/>
          <p:nvPr/>
        </p:nvPicPr>
        <p:blipFill>
          <a:blip r:embed="rId2"/>
          <a:srcRect l="5251" r="5251"/>
          <a:stretch/>
        </p:blipFill>
        <p:spPr>
          <a:xfrm>
            <a:off x="0" y="0"/>
            <a:ext cx="3067920" cy="5143320"/>
          </a:xfrm>
          <a:prstGeom prst="rect">
            <a:avLst/>
          </a:prstGeom>
          <a:ln w="0">
            <a:noFill/>
          </a:ln>
        </p:spPr>
      </p:pic>
      <p:sp>
        <p:nvSpPr>
          <p:cNvPr id="121" name="PlaceHolder 1"/>
          <p:cNvSpPr>
            <a:spLocks noGrp="1"/>
          </p:cNvSpPr>
          <p:nvPr>
            <p:ph/>
          </p:nvPr>
        </p:nvSpPr>
        <p:spPr>
          <a:xfrm>
            <a:off x="3553733" y="1792667"/>
            <a:ext cx="4657320" cy="2219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Cabin"/>
                <a:ea typeface="Cabin"/>
              </a:rPr>
              <a:t>This presentation demonstrated the importance of a robust modeling approach for forecasting COVID-19 cases. Through careful data analysis, model selection, and evaluation, we can derive actionable insights that contribute to effective pandemic response strategies.</a:t>
            </a:r>
            <a:endParaRPr lang="fr-FR" sz="1400" b="0" strike="noStrike" spc="-1" dirty="0">
              <a:solidFill>
                <a:srgbClr val="000000"/>
              </a:solidFill>
              <a:latin typeface="Arial"/>
            </a:endParaRPr>
          </a:p>
        </p:txBody>
      </p:sp>
      <p:sp>
        <p:nvSpPr>
          <p:cNvPr id="122" name="PlaceHolder 2"/>
          <p:cNvSpPr>
            <a:spLocks noGrp="1"/>
          </p:cNvSpPr>
          <p:nvPr>
            <p:ph type="title"/>
          </p:nvPr>
        </p:nvSpPr>
        <p:spPr>
          <a:xfrm>
            <a:off x="3747422" y="312373"/>
            <a:ext cx="4657320" cy="1009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dirty="0">
                <a:solidFill>
                  <a:schemeClr val="dk1"/>
                </a:solidFill>
                <a:latin typeface="Syncopate"/>
                <a:ea typeface="Syncopate"/>
              </a:rPr>
              <a:t>Conclusions</a:t>
            </a:r>
            <a:endParaRPr lang="fr-FR" sz="3000" b="0" strike="noStrike" spc="-1" dirty="0">
              <a:solidFill>
                <a:schemeClr val="dk1"/>
              </a:solidFill>
              <a:latin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ABD17E-6D46-D2A6-6E4B-67B350DE03E4}"/>
              </a:ext>
            </a:extLst>
          </p:cNvPr>
          <p:cNvSpPr txBox="1"/>
          <p:nvPr/>
        </p:nvSpPr>
        <p:spPr>
          <a:xfrm>
            <a:off x="1837267" y="2017752"/>
            <a:ext cx="8348133" cy="1107996"/>
          </a:xfrm>
          <a:prstGeom prst="rect">
            <a:avLst/>
          </a:prstGeom>
          <a:noFill/>
        </p:spPr>
        <p:txBody>
          <a:bodyPr wrap="square" rtlCol="0">
            <a:spAutoFit/>
          </a:bodyPr>
          <a:lstStyle/>
          <a:p>
            <a:r>
              <a:rPr lang="en-IN" sz="6600" b="1" dirty="0"/>
              <a:t>THANK YOU!</a:t>
            </a:r>
          </a:p>
        </p:txBody>
      </p:sp>
    </p:spTree>
    <p:extLst>
      <p:ext uri="{BB962C8B-B14F-4D97-AF65-F5344CB8AC3E}">
        <p14:creationId xmlns:p14="http://schemas.microsoft.com/office/powerpoint/2010/main" val="3144337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2" name="Google Shape;178;p37"/>
          <p:cNvPicPr/>
          <p:nvPr/>
        </p:nvPicPr>
        <p:blipFill>
          <a:blip r:embed="rId2"/>
          <a:srcRect l="5251" r="5251"/>
          <a:stretch/>
        </p:blipFill>
        <p:spPr>
          <a:xfrm>
            <a:off x="0" y="0"/>
            <a:ext cx="3067920" cy="5143320"/>
          </a:xfrm>
          <a:prstGeom prst="rect">
            <a:avLst/>
          </a:prstGeom>
          <a:ln w="0">
            <a:noFill/>
          </a:ln>
        </p:spPr>
      </p:pic>
      <p:sp>
        <p:nvSpPr>
          <p:cNvPr id="63" name="PlaceHolder 1"/>
          <p:cNvSpPr>
            <a:spLocks noGrp="1"/>
          </p:cNvSpPr>
          <p:nvPr>
            <p:ph/>
          </p:nvPr>
        </p:nvSpPr>
        <p:spPr>
          <a:xfrm>
            <a:off x="3176650" y="1457280"/>
            <a:ext cx="4657320" cy="2723760"/>
          </a:xfrm>
          <a:prstGeom prst="rect">
            <a:avLst/>
          </a:prstGeom>
          <a:noFill/>
          <a:ln w="0">
            <a:noFill/>
          </a:ln>
        </p:spPr>
        <p:txBody>
          <a:bodyPr lIns="91440" tIns="91440" rIns="91440" bIns="91440" anchor="t">
            <a:normAutofit fontScale="92500"/>
          </a:bodyPr>
          <a:lstStyle/>
          <a:p>
            <a:pPr indent="0">
              <a:lnSpc>
                <a:spcPct val="100000"/>
              </a:lnSpc>
              <a:buNone/>
              <a:tabLst>
                <a:tab pos="0" algn="l"/>
              </a:tabLst>
            </a:pPr>
            <a:r>
              <a:rPr lang="en" sz="1400" b="0" strike="noStrike" spc="-1" dirty="0">
                <a:solidFill>
                  <a:schemeClr val="dk1"/>
                </a:solidFill>
                <a:latin typeface="Cabin"/>
                <a:ea typeface="Cabin"/>
              </a:rPr>
              <a:t>This presentation outlines the methodology, analysis, and results of a time-series prediction model for forecasting future COVID-19 cases using historical data.</a:t>
            </a:r>
          </a:p>
          <a:p>
            <a:pPr indent="0">
              <a:lnSpc>
                <a:spcPct val="100000"/>
              </a:lnSpc>
              <a:buNone/>
              <a:tabLst>
                <a:tab pos="0" algn="l"/>
              </a:tabLst>
            </a:pPr>
            <a:r>
              <a:rPr lang="en" sz="1400" spc="-1" dirty="0">
                <a:solidFill>
                  <a:schemeClr val="dk1"/>
                </a:solidFill>
                <a:latin typeface="Cabin"/>
              </a:rPr>
              <a:t>1.</a:t>
            </a:r>
            <a:r>
              <a:rPr lang="en" sz="1400" u="sng" spc="-1" dirty="0">
                <a:solidFill>
                  <a:schemeClr val="dk1"/>
                </a:solidFill>
                <a:latin typeface="Cabin"/>
              </a:rPr>
              <a:t>Pandemic Impact </a:t>
            </a:r>
          </a:p>
          <a:p>
            <a:pPr indent="0">
              <a:lnSpc>
                <a:spcPct val="100000"/>
              </a:lnSpc>
              <a:buNone/>
              <a:tabLst>
                <a:tab pos="0" algn="l"/>
              </a:tabLst>
            </a:pPr>
            <a:r>
              <a:rPr lang="en" sz="1400" b="0" strike="noStrike" spc="-1" dirty="0">
                <a:solidFill>
                  <a:schemeClr val="dk1"/>
                </a:solidFill>
                <a:latin typeface="Cabin"/>
              </a:rPr>
              <a:t>Covid 19 challenged health sydtem worldwide dramatically</a:t>
            </a:r>
          </a:p>
          <a:p>
            <a:pPr indent="0">
              <a:lnSpc>
                <a:spcPct val="100000"/>
              </a:lnSpc>
              <a:buNone/>
              <a:tabLst>
                <a:tab pos="0" algn="l"/>
              </a:tabLst>
            </a:pPr>
            <a:r>
              <a:rPr lang="en" sz="1400" spc="-1" dirty="0">
                <a:solidFill>
                  <a:schemeClr val="dk1"/>
                </a:solidFill>
                <a:latin typeface="Cabin"/>
              </a:rPr>
              <a:t>2</a:t>
            </a:r>
            <a:r>
              <a:rPr lang="en" sz="1400" u="sng" spc="-1" dirty="0">
                <a:solidFill>
                  <a:schemeClr val="dk1"/>
                </a:solidFill>
                <a:latin typeface="Cabin"/>
              </a:rPr>
              <a:t>.Forcast Importance</a:t>
            </a:r>
          </a:p>
          <a:p>
            <a:pPr indent="0">
              <a:lnSpc>
                <a:spcPct val="100000"/>
              </a:lnSpc>
              <a:buNone/>
              <a:tabLst>
                <a:tab pos="0" algn="l"/>
              </a:tabLst>
            </a:pPr>
            <a:r>
              <a:rPr lang="en" sz="1400" b="0" strike="noStrike" spc="-1" dirty="0">
                <a:solidFill>
                  <a:schemeClr val="dk1"/>
                </a:solidFill>
                <a:latin typeface="Cabin"/>
              </a:rPr>
              <a:t>Accurate case prediction guide resource planning and response</a:t>
            </a:r>
          </a:p>
          <a:p>
            <a:pPr indent="0">
              <a:lnSpc>
                <a:spcPct val="100000"/>
              </a:lnSpc>
              <a:buNone/>
              <a:tabLst>
                <a:tab pos="0" algn="l"/>
              </a:tabLst>
            </a:pPr>
            <a:r>
              <a:rPr lang="en" sz="1400" spc="-1" dirty="0">
                <a:solidFill>
                  <a:schemeClr val="dk1"/>
                </a:solidFill>
                <a:latin typeface="Cabin"/>
              </a:rPr>
              <a:t>3 . Our Project Goul is to use time series and regrssion to forecast future COVID 19 cases.</a:t>
            </a:r>
            <a:endParaRPr lang="en" sz="1400" b="0" strike="noStrike" spc="-1" dirty="0">
              <a:solidFill>
                <a:schemeClr val="dk1"/>
              </a:solidFill>
              <a:latin typeface="Cabin"/>
            </a:endParaRPr>
          </a:p>
          <a:p>
            <a:pPr indent="0">
              <a:lnSpc>
                <a:spcPct val="100000"/>
              </a:lnSpc>
              <a:buNone/>
              <a:tabLst>
                <a:tab pos="0" algn="l"/>
              </a:tabLst>
            </a:pPr>
            <a:endParaRPr lang="fr-FR" sz="1400" b="0" strike="noStrike" spc="-1" dirty="0">
              <a:solidFill>
                <a:srgbClr val="000000"/>
              </a:solidFill>
              <a:latin typeface="Arial"/>
            </a:endParaRPr>
          </a:p>
        </p:txBody>
      </p:sp>
      <p:sp>
        <p:nvSpPr>
          <p:cNvPr id="64" name="PlaceHolder 2"/>
          <p:cNvSpPr>
            <a:spLocks noGrp="1"/>
          </p:cNvSpPr>
          <p:nvPr>
            <p:ph type="title"/>
          </p:nvPr>
        </p:nvSpPr>
        <p:spPr>
          <a:xfrm>
            <a:off x="3409920" y="447840"/>
            <a:ext cx="4657320" cy="1009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a:solidFill>
                  <a:schemeClr val="dk1"/>
                </a:solidFill>
                <a:latin typeface="Syncopate"/>
                <a:ea typeface="Syncopate"/>
              </a:rPr>
              <a:t>Introduction</a:t>
            </a:r>
            <a:endParaRPr lang="fr-FR" sz="3000" b="0" strike="noStrike" spc="-1">
              <a:solidFill>
                <a:schemeClr val="dk1"/>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PlaceHolder 1"/>
          <p:cNvSpPr>
            <a:spLocks noGrp="1"/>
          </p:cNvSpPr>
          <p:nvPr>
            <p:ph type="title"/>
          </p:nvPr>
        </p:nvSpPr>
        <p:spPr>
          <a:xfrm>
            <a:off x="790740" y="143196"/>
            <a:ext cx="4362120" cy="1323444"/>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900" b="0" strike="noStrike" spc="-1" dirty="0">
                <a:solidFill>
                  <a:schemeClr val="dk1"/>
                </a:solidFill>
                <a:latin typeface="Syncopate"/>
                <a:ea typeface="Syncopate"/>
              </a:rPr>
              <a:t>Problem Statement</a:t>
            </a:r>
            <a:endParaRPr lang="fr-FR" sz="3900" b="0" strike="noStrike" spc="-1" dirty="0">
              <a:solidFill>
                <a:schemeClr val="dk1"/>
              </a:solidFill>
              <a:latin typeface="Arial"/>
            </a:endParaRPr>
          </a:p>
        </p:txBody>
      </p:sp>
      <p:sp>
        <p:nvSpPr>
          <p:cNvPr id="67" name="PlaceHolder 3"/>
          <p:cNvSpPr>
            <a:spLocks noGrp="1"/>
          </p:cNvSpPr>
          <p:nvPr>
            <p:ph type="subTitle"/>
          </p:nvPr>
        </p:nvSpPr>
        <p:spPr>
          <a:xfrm>
            <a:off x="596955" y="1786285"/>
            <a:ext cx="4083408" cy="2657520"/>
          </a:xfrm>
          <a:prstGeom prst="rect">
            <a:avLst/>
          </a:prstGeom>
          <a:noFill/>
          <a:ln w="0">
            <a:noFill/>
          </a:ln>
        </p:spPr>
        <p:txBody>
          <a:bodyPr lIns="91440" tIns="91440" rIns="91440" bIns="91440" anchor="t">
            <a:normAutofit/>
          </a:bodyPr>
          <a:lstStyle/>
          <a:p>
            <a:pPr indent="0" algn="ctr">
              <a:buNone/>
            </a:pPr>
            <a:r>
              <a:rPr lang="en-US" sz="1600" b="0" strike="noStrike" spc="-1" dirty="0">
                <a:solidFill>
                  <a:schemeClr val="dk1"/>
                </a:solidFill>
                <a:latin typeface="Cabin"/>
                <a:ea typeface="Cabin"/>
              </a:rPr>
              <a:t>1.Pediction Challenges – Infectious spread is dynamic and influenced by many factors </a:t>
            </a:r>
          </a:p>
          <a:p>
            <a:pPr indent="0" algn="ctr">
              <a:buNone/>
            </a:pPr>
            <a:endParaRPr lang="en-US" sz="1600" spc="-1" dirty="0">
              <a:solidFill>
                <a:schemeClr val="dk1"/>
              </a:solidFill>
              <a:latin typeface="Cabin"/>
              <a:ea typeface="Cabin"/>
            </a:endParaRPr>
          </a:p>
          <a:p>
            <a:pPr indent="0" algn="ctr">
              <a:buNone/>
            </a:pPr>
            <a:r>
              <a:rPr lang="en-US" sz="1600" b="0" strike="noStrike" spc="-1" dirty="0">
                <a:solidFill>
                  <a:schemeClr val="dk1"/>
                </a:solidFill>
                <a:latin typeface="Cabin"/>
                <a:ea typeface="Cabin"/>
              </a:rPr>
              <a:t>2.Model Limitation – Early forecast failed to capture variant impacts accurately </a:t>
            </a:r>
          </a:p>
          <a:p>
            <a:pPr indent="0" algn="ctr">
              <a:buNone/>
            </a:pPr>
            <a:r>
              <a:rPr lang="en-US" sz="1600" spc="-1" dirty="0">
                <a:solidFill>
                  <a:schemeClr val="dk1"/>
                </a:solidFill>
                <a:latin typeface="Cabin"/>
                <a:ea typeface="Cabin"/>
              </a:rPr>
              <a:t>3.Modelling Needs and Resources for it – Robust , adaptive time series models improve forecast accuracy</a:t>
            </a:r>
          </a:p>
        </p:txBody>
      </p:sp>
      <p:pic>
        <p:nvPicPr>
          <p:cNvPr id="68" name="Google Shape;167;p35"/>
          <p:cNvPicPr/>
          <p:nvPr/>
        </p:nvPicPr>
        <p:blipFill>
          <a:blip r:embed="rId2"/>
          <a:srcRect t="4544" b="4554"/>
          <a:stretch/>
        </p:blipFill>
        <p:spPr>
          <a:xfrm>
            <a:off x="5372640" y="0"/>
            <a:ext cx="3771000" cy="5143320"/>
          </a:xfrm>
          <a:prstGeom prst="rect">
            <a:avLst/>
          </a:prstGeom>
          <a:ln w="0">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PlaceHolder 1"/>
          <p:cNvSpPr>
            <a:spLocks noGrp="1"/>
          </p:cNvSpPr>
          <p:nvPr>
            <p:ph type="title"/>
          </p:nvPr>
        </p:nvSpPr>
        <p:spPr>
          <a:xfrm>
            <a:off x="786037" y="499706"/>
            <a:ext cx="7714800" cy="694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 sz="4000" b="0" strike="noStrike" spc="-1" dirty="0">
                <a:solidFill>
                  <a:schemeClr val="dk1"/>
                </a:solidFill>
                <a:latin typeface="Syncopate"/>
                <a:ea typeface="Syncopate"/>
              </a:rPr>
              <a:t>Current COVID-19 Situation</a:t>
            </a:r>
            <a:endParaRPr lang="fr-FR" sz="4000" b="0" strike="noStrike" spc="-1" dirty="0">
              <a:solidFill>
                <a:schemeClr val="dk1"/>
              </a:solidFill>
              <a:latin typeface="Arial"/>
            </a:endParaRPr>
          </a:p>
        </p:txBody>
      </p:sp>
      <p:sp>
        <p:nvSpPr>
          <p:cNvPr id="70" name="PlaceHolder 2"/>
          <p:cNvSpPr>
            <a:spLocks noGrp="1"/>
          </p:cNvSpPr>
          <p:nvPr>
            <p:ph/>
          </p:nvPr>
        </p:nvSpPr>
        <p:spPr>
          <a:xfrm>
            <a:off x="592040" y="1267098"/>
            <a:ext cx="7843824" cy="2609304"/>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Cabin"/>
                <a:ea typeface="Cabin"/>
              </a:rPr>
              <a:t>The ongoing COVID-19 pandemic has created an urgent need for accurate forecasting to help manage healthcare resources and implement effective public health measures</a:t>
            </a:r>
            <a:r>
              <a:rPr lang="en" sz="1400" b="0" strike="noStrike" spc="-1" dirty="0">
                <a:latin typeface="Cabin"/>
                <a:ea typeface="Cabin"/>
              </a:rPr>
              <a:t>.</a:t>
            </a:r>
            <a:r>
              <a:rPr lang="en-US" sz="1400" b="0" i="0" dirty="0">
                <a:effectLst/>
                <a:latin typeface="Google Sans"/>
              </a:rPr>
              <a:t> Currently, the dominant variant nationwide is LP.8.1, with 70% of cases, followed by XFC, with 9% of cases, and XEC, with 6% of cases. "The original omicron variant is gone now," says Dr. Rupp. "Currently subvariants of omicron are circulating, including MC.1.10.1, LB.1.3.1, and LF.7.“and at this the current moment there is a rapid rise in the number of cases .So ,taking all the steps and prevention is one of the important measures to overcome COVID 19 .</a:t>
            </a:r>
            <a:endParaRPr lang="fr-FR" sz="1400" b="0" strike="noStrike" spc="-1" dirty="0">
              <a:latin typeface="Arial"/>
            </a:endParaRPr>
          </a:p>
          <a:p>
            <a:pPr indent="0">
              <a:lnSpc>
                <a:spcPct val="100000"/>
              </a:lnSpc>
              <a:buNone/>
              <a:tabLst>
                <a:tab pos="0" algn="l"/>
              </a:tabLst>
            </a:pPr>
            <a:endParaRPr lang="fr-FR" sz="1200" b="0" strike="noStrike" spc="-1" dirty="0">
              <a:solidFill>
                <a:srgbClr val="000000"/>
              </a:solidFill>
              <a:latin typeface="Arial"/>
            </a:endParaRPr>
          </a:p>
        </p:txBody>
      </p:sp>
      <p:pic>
        <p:nvPicPr>
          <p:cNvPr id="2" name="Picture 1">
            <a:extLst>
              <a:ext uri="{FF2B5EF4-FFF2-40B4-BE49-F238E27FC236}">
                <a16:creationId xmlns:a16="http://schemas.microsoft.com/office/drawing/2014/main" id="{79A5C66D-5B3E-BBDE-C077-B44272C8D56F}"/>
              </a:ext>
            </a:extLst>
          </p:cNvPr>
          <p:cNvPicPr>
            <a:picLocks noChangeAspect="1"/>
          </p:cNvPicPr>
          <p:nvPr/>
        </p:nvPicPr>
        <p:blipFill>
          <a:blip r:embed="rId2"/>
          <a:stretch>
            <a:fillRect/>
          </a:stretch>
        </p:blipFill>
        <p:spPr>
          <a:xfrm>
            <a:off x="1793080" y="3090553"/>
            <a:ext cx="5700713" cy="171688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PlaceHolder 1"/>
          <p:cNvSpPr>
            <a:spLocks noGrp="1"/>
          </p:cNvSpPr>
          <p:nvPr>
            <p:ph type="title"/>
          </p:nvPr>
        </p:nvSpPr>
        <p:spPr>
          <a:xfrm>
            <a:off x="225189" y="54592"/>
            <a:ext cx="2982036" cy="818866"/>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900" b="0" strike="noStrike" spc="-1" dirty="0">
                <a:solidFill>
                  <a:schemeClr val="dk1"/>
                </a:solidFill>
                <a:latin typeface="Syncopate"/>
                <a:ea typeface="Syncopate"/>
              </a:rPr>
              <a:t>Methodology</a:t>
            </a:r>
            <a:endParaRPr lang="fr-FR" sz="3900" b="0" strike="noStrike" spc="-1" dirty="0">
              <a:solidFill>
                <a:schemeClr val="dk1"/>
              </a:solidFill>
              <a:latin typeface="Arial"/>
            </a:endParaRPr>
          </a:p>
        </p:txBody>
      </p:sp>
      <p:sp>
        <p:nvSpPr>
          <p:cNvPr id="78" name="PlaceHolder 3"/>
          <p:cNvSpPr>
            <a:spLocks noGrp="1"/>
          </p:cNvSpPr>
          <p:nvPr>
            <p:ph type="subTitle"/>
          </p:nvPr>
        </p:nvSpPr>
        <p:spPr>
          <a:xfrm>
            <a:off x="1" y="1160060"/>
            <a:ext cx="5759354" cy="3732662"/>
          </a:xfrm>
          <a:prstGeom prst="rect">
            <a:avLst/>
          </a:prstGeom>
          <a:noFill/>
          <a:ln w="0">
            <a:noFill/>
          </a:ln>
        </p:spPr>
        <p:txBody>
          <a:bodyPr lIns="91440" tIns="91440" rIns="91440" bIns="91440" anchor="t">
            <a:normAutofit/>
          </a:bodyPr>
          <a:lstStyle/>
          <a:p>
            <a:pPr indent="0" algn="ctr">
              <a:buNone/>
            </a:pPr>
            <a:r>
              <a:rPr lang="en-US" sz="1200" b="0" strike="noStrike" spc="-1" dirty="0">
                <a:solidFill>
                  <a:schemeClr val="dk1"/>
                </a:solidFill>
                <a:latin typeface="Cabin"/>
                <a:ea typeface="Cabin"/>
              </a:rPr>
              <a:t>The methodology followed in this project involves a structured approach, starting from data collection to model building and evaluation. The steps are as follows:</a:t>
            </a:r>
          </a:p>
          <a:p>
            <a:pPr marL="571500" indent="-342900" algn="ctr">
              <a:buAutoNum type="arabicPeriod"/>
            </a:pPr>
            <a:r>
              <a:rPr lang="en-US" sz="1200" b="1" u="sng" strike="noStrike" spc="-1" dirty="0">
                <a:solidFill>
                  <a:schemeClr val="dk1"/>
                </a:solidFill>
                <a:latin typeface="Cabin"/>
                <a:ea typeface="Cabin"/>
              </a:rPr>
              <a:t>Data Collection</a:t>
            </a:r>
            <a:r>
              <a:rPr lang="en-US" sz="1200" b="0" strike="noStrike" spc="-1" dirty="0">
                <a:solidFill>
                  <a:schemeClr val="dk1"/>
                </a:solidFill>
                <a:latin typeface="Cabin"/>
                <a:ea typeface="Cabin"/>
              </a:rPr>
              <a:t>: The user provides the dataset in the form of a CSV (Comma-Separated Values) file. This dataset contains historical COVID-19 case records with various relevant features.</a:t>
            </a:r>
          </a:p>
          <a:p>
            <a:pPr indent="0" algn="ctr">
              <a:buNone/>
            </a:pPr>
            <a:r>
              <a:rPr lang="en-US" sz="1200" b="0" strike="noStrike" spc="-1" dirty="0">
                <a:solidFill>
                  <a:schemeClr val="dk1"/>
                </a:solidFill>
                <a:latin typeface="Cabin"/>
                <a:ea typeface="Cabin"/>
              </a:rPr>
              <a:t>2</a:t>
            </a:r>
            <a:r>
              <a:rPr lang="en-US" sz="1200" b="1" u="sng" strike="noStrike" spc="-1" dirty="0">
                <a:solidFill>
                  <a:schemeClr val="dk1"/>
                </a:solidFill>
                <a:latin typeface="Cabin"/>
                <a:ea typeface="Cabin"/>
              </a:rPr>
              <a:t>. Data Preprocessing</a:t>
            </a:r>
            <a:r>
              <a:rPr lang="en-US" sz="1200" b="0" strike="noStrike" spc="-1" dirty="0">
                <a:solidFill>
                  <a:schemeClr val="dk1"/>
                </a:solidFill>
                <a:latin typeface="Cabin"/>
                <a:ea typeface="Cabin"/>
              </a:rPr>
              <a:t>: To ensure the data is clean and suitable for modeling, the following preprocessing steps are:</a:t>
            </a:r>
          </a:p>
          <a:p>
            <a:pPr indent="0" algn="ctr">
              <a:buNone/>
            </a:pPr>
            <a:r>
              <a:rPr lang="en-US" sz="1200" b="0" strike="noStrike" spc="-1" dirty="0">
                <a:solidFill>
                  <a:schemeClr val="dk1"/>
                </a:solidFill>
                <a:latin typeface="Cabin"/>
                <a:ea typeface="Cabin"/>
              </a:rPr>
              <a:t> performed: Handling Missing Values: Missing data is treated using mean imputation for numerical features and mode imputation for categorical </a:t>
            </a:r>
            <a:r>
              <a:rPr lang="en-US" sz="1200" b="0" strike="noStrike" spc="-1" dirty="0" err="1">
                <a:solidFill>
                  <a:schemeClr val="dk1"/>
                </a:solidFill>
                <a:latin typeface="Cabin"/>
                <a:ea typeface="Cabin"/>
              </a:rPr>
              <a:t>features.Encoding</a:t>
            </a:r>
            <a:r>
              <a:rPr lang="en-US" sz="1200" b="0" strike="noStrike" spc="-1" dirty="0">
                <a:solidFill>
                  <a:schemeClr val="dk1"/>
                </a:solidFill>
                <a:latin typeface="Cabin"/>
                <a:ea typeface="Cabin"/>
              </a:rPr>
              <a:t> Categorical Variables: Categorical variables are converted into numerical format using one-hot encoding, which helps in applying machine learning </a:t>
            </a:r>
            <a:r>
              <a:rPr lang="en-US" sz="1200" b="0" strike="noStrike" spc="-1" dirty="0" err="1">
                <a:solidFill>
                  <a:schemeClr val="dk1"/>
                </a:solidFill>
                <a:latin typeface="Cabin"/>
                <a:ea typeface="Cabin"/>
              </a:rPr>
              <a:t>models.Feature</a:t>
            </a:r>
            <a:r>
              <a:rPr lang="en-US" sz="1200" b="0" strike="noStrike" spc="-1" dirty="0">
                <a:solidFill>
                  <a:schemeClr val="dk1"/>
                </a:solidFill>
                <a:latin typeface="Cabin"/>
                <a:ea typeface="Cabin"/>
              </a:rPr>
              <a:t> Scaling: All numerical features are standardized using </a:t>
            </a:r>
            <a:r>
              <a:rPr lang="en-US" sz="1200" b="0" strike="noStrike" spc="-1" dirty="0" err="1">
                <a:solidFill>
                  <a:schemeClr val="dk1"/>
                </a:solidFill>
                <a:latin typeface="Cabin"/>
                <a:ea typeface="Cabin"/>
              </a:rPr>
              <a:t>StandardScaler</a:t>
            </a:r>
            <a:r>
              <a:rPr lang="en-US" sz="1200" b="0" strike="noStrike" spc="-1" dirty="0">
                <a:solidFill>
                  <a:schemeClr val="dk1"/>
                </a:solidFill>
                <a:latin typeface="Cabin"/>
                <a:ea typeface="Cabin"/>
              </a:rPr>
              <a:t> to ensure uniformity in scale and improve model performance</a:t>
            </a:r>
          </a:p>
          <a:p>
            <a:pPr indent="0" algn="ctr">
              <a:buNone/>
            </a:pPr>
            <a:r>
              <a:rPr lang="en-US" sz="1200" b="0" strike="noStrike" spc="-1" dirty="0">
                <a:solidFill>
                  <a:schemeClr val="dk1"/>
                </a:solidFill>
                <a:latin typeface="Cabin"/>
                <a:ea typeface="Cabin"/>
              </a:rPr>
              <a:t>3. </a:t>
            </a:r>
            <a:r>
              <a:rPr lang="en-US" sz="1200" b="1" u="sng" strike="noStrike" spc="-1" dirty="0">
                <a:solidFill>
                  <a:schemeClr val="dk1"/>
                </a:solidFill>
                <a:latin typeface="Cabin"/>
                <a:ea typeface="Cabin"/>
              </a:rPr>
              <a:t>Model Building</a:t>
            </a:r>
            <a:r>
              <a:rPr lang="en-US" sz="1200" b="0" strike="noStrike" spc="-1" dirty="0">
                <a:solidFill>
                  <a:schemeClr val="dk1"/>
                </a:solidFill>
                <a:latin typeface="Cabin"/>
                <a:ea typeface="Cabin"/>
              </a:rPr>
              <a:t>: After preprocessing, the model is developed using the following steps: Data Splitting: The dataset is divided into training and testing sets to evaluate model performance effectively. Model Training: A Logistic Regression classifier is trained on the processed training data to learn patterns and relationships.</a:t>
            </a:r>
          </a:p>
        </p:txBody>
      </p:sp>
      <p:pic>
        <p:nvPicPr>
          <p:cNvPr id="4" name="Picture 3">
            <a:extLst>
              <a:ext uri="{FF2B5EF4-FFF2-40B4-BE49-F238E27FC236}">
                <a16:creationId xmlns:a16="http://schemas.microsoft.com/office/drawing/2014/main" id="{60D2C949-AF35-8E45-9B7F-2C10509F7169}"/>
              </a:ext>
            </a:extLst>
          </p:cNvPr>
          <p:cNvPicPr>
            <a:picLocks noChangeAspect="1"/>
          </p:cNvPicPr>
          <p:nvPr/>
        </p:nvPicPr>
        <p:blipFill>
          <a:blip r:embed="rId2"/>
          <a:stretch>
            <a:fillRect/>
          </a:stretch>
        </p:blipFill>
        <p:spPr>
          <a:xfrm>
            <a:off x="5807122" y="0"/>
            <a:ext cx="3336878" cy="507696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781200" y="1828800"/>
            <a:ext cx="4362120" cy="140940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3900" b="0" strike="noStrike" spc="-1" dirty="0">
                <a:solidFill>
                  <a:schemeClr val="dk1"/>
                </a:solidFill>
                <a:latin typeface="Syncopate"/>
                <a:ea typeface="Syncopate"/>
              </a:rPr>
              <a:t>Results</a:t>
            </a:r>
            <a:endParaRPr lang="fr-FR" sz="3900" b="0" strike="noStrike" spc="-1" dirty="0">
              <a:solidFill>
                <a:schemeClr val="dk1"/>
              </a:solidFill>
              <a:latin typeface="Arial"/>
            </a:endParaRPr>
          </a:p>
        </p:txBody>
      </p:sp>
      <p:sp>
        <p:nvSpPr>
          <p:cNvPr id="110" name="PlaceHolder 2"/>
          <p:cNvSpPr>
            <a:spLocks noGrp="1"/>
          </p:cNvSpPr>
          <p:nvPr>
            <p:ph type="title"/>
          </p:nvPr>
        </p:nvSpPr>
        <p:spPr>
          <a:xfrm>
            <a:off x="4238640" y="638280"/>
            <a:ext cx="1285560" cy="828360"/>
          </a:xfrm>
          <a:prstGeom prst="rect">
            <a:avLst/>
          </a:prstGeom>
          <a:noFill/>
          <a:ln w="0">
            <a:noFill/>
          </a:ln>
        </p:spPr>
        <p:txBody>
          <a:bodyPr lIns="91440" tIns="91440" rIns="91440" bIns="91440" anchor="ctr">
            <a:normAutofit fontScale="90000"/>
          </a:bodyPr>
          <a:lstStyle/>
          <a:p>
            <a:pPr indent="0">
              <a:lnSpc>
                <a:spcPct val="100000"/>
              </a:lnSpc>
              <a:buNone/>
              <a:tabLst>
                <a:tab pos="0" algn="l"/>
              </a:tabLst>
            </a:pPr>
            <a:r>
              <a:rPr lang="en" sz="4300" b="0" strike="noStrike" spc="-1">
                <a:solidFill>
                  <a:schemeClr val="dk1"/>
                </a:solidFill>
                <a:latin typeface="Syncopate"/>
                <a:ea typeface="Syncopate"/>
              </a:rPr>
              <a:t>05</a:t>
            </a:r>
            <a:endParaRPr lang="fr-FR" sz="4300" b="0" strike="noStrike" spc="-1">
              <a:solidFill>
                <a:schemeClr val="dk1"/>
              </a:solidFill>
              <a:latin typeface="Arial"/>
            </a:endParaRPr>
          </a:p>
        </p:txBody>
      </p:sp>
      <p:sp>
        <p:nvSpPr>
          <p:cNvPr id="111" name="PlaceHolder 3"/>
          <p:cNvSpPr>
            <a:spLocks noGrp="1"/>
          </p:cNvSpPr>
          <p:nvPr>
            <p:ph type="subTitle"/>
          </p:nvPr>
        </p:nvSpPr>
        <p:spPr>
          <a:xfrm>
            <a:off x="781200" y="3295800"/>
            <a:ext cx="2695320" cy="647280"/>
          </a:xfrm>
          <a:prstGeom prst="rect">
            <a:avLst/>
          </a:prstGeom>
          <a:noFill/>
          <a:ln w="0">
            <a:noFill/>
          </a:ln>
        </p:spPr>
        <p:txBody>
          <a:bodyPr lIns="91440" tIns="91440" rIns="91440" bIns="91440" anchor="t">
            <a:normAutofit/>
          </a:bodyPr>
          <a:lstStyle/>
          <a:p>
            <a:pPr indent="0" algn="ctr">
              <a:buNone/>
            </a:pPr>
            <a:endParaRPr lang="en-US" sz="1600" b="0" strike="noStrike" spc="-1">
              <a:solidFill>
                <a:schemeClr val="dk1"/>
              </a:solidFill>
              <a:latin typeface="Cabin"/>
              <a:ea typeface="Cabin"/>
            </a:endParaRPr>
          </a:p>
        </p:txBody>
      </p:sp>
      <p:pic>
        <p:nvPicPr>
          <p:cNvPr id="112" name="Google Shape;167;p35"/>
          <p:cNvPicPr/>
          <p:nvPr/>
        </p:nvPicPr>
        <p:blipFill>
          <a:blip r:embed="rId2"/>
          <a:srcRect t="4544" b="4554"/>
          <a:stretch/>
        </p:blipFill>
        <p:spPr>
          <a:xfrm>
            <a:off x="5372640" y="0"/>
            <a:ext cx="3771000" cy="5143320"/>
          </a:xfrm>
          <a:prstGeom prst="rect">
            <a:avLst/>
          </a:prstGeom>
          <a:ln w="0">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3" name="Google Shape;178;p37"/>
          <p:cNvPicPr/>
          <p:nvPr/>
        </p:nvPicPr>
        <p:blipFill>
          <a:blip r:embed="rId2"/>
          <a:srcRect l="5251" r="5251"/>
          <a:stretch/>
        </p:blipFill>
        <p:spPr>
          <a:xfrm>
            <a:off x="0" y="0"/>
            <a:ext cx="3067920" cy="5143320"/>
          </a:xfrm>
          <a:prstGeom prst="rect">
            <a:avLst/>
          </a:prstGeom>
          <a:ln w="0">
            <a:noFill/>
          </a:ln>
        </p:spPr>
      </p:pic>
      <p:sp>
        <p:nvSpPr>
          <p:cNvPr id="114" name="PlaceHolder 1"/>
          <p:cNvSpPr>
            <a:spLocks noGrp="1"/>
          </p:cNvSpPr>
          <p:nvPr>
            <p:ph/>
          </p:nvPr>
        </p:nvSpPr>
        <p:spPr>
          <a:xfrm>
            <a:off x="3191033" y="1647367"/>
            <a:ext cx="4657320" cy="2219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0" strike="noStrike" spc="-1" dirty="0">
                <a:solidFill>
                  <a:schemeClr val="dk1"/>
                </a:solidFill>
                <a:latin typeface="Cabin"/>
                <a:ea typeface="Cabin"/>
              </a:rPr>
              <a:t>Performance metrics reveal the effectiveness of the model in predicting future cases. By analyzing these metrics, we can ascertain how well the model has adapted to the historical trends of COVID-19.</a:t>
            </a:r>
            <a:endParaRPr lang="fr-FR" sz="1400" b="0" strike="noStrike" spc="-1" dirty="0">
              <a:solidFill>
                <a:srgbClr val="000000"/>
              </a:solidFill>
              <a:latin typeface="Arial"/>
            </a:endParaRPr>
          </a:p>
        </p:txBody>
      </p:sp>
      <p:sp>
        <p:nvSpPr>
          <p:cNvPr id="115" name="PlaceHolder 2"/>
          <p:cNvSpPr>
            <a:spLocks noGrp="1"/>
          </p:cNvSpPr>
          <p:nvPr>
            <p:ph type="title"/>
          </p:nvPr>
        </p:nvSpPr>
        <p:spPr>
          <a:xfrm>
            <a:off x="3409920" y="447840"/>
            <a:ext cx="4657320" cy="10094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3000" b="0" strike="noStrike" spc="-1" dirty="0">
                <a:solidFill>
                  <a:schemeClr val="dk1"/>
                </a:solidFill>
                <a:latin typeface="Syncopate"/>
                <a:ea typeface="Syncopate"/>
              </a:rPr>
              <a:t>Performance Metrics</a:t>
            </a:r>
            <a:endParaRPr lang="fr-FR" sz="3000" b="0" strike="noStrike" spc="-1" dirty="0">
              <a:solidFill>
                <a:schemeClr val="dk1"/>
              </a:solidFill>
              <a:latin typeface="Arial"/>
            </a:endParaRPr>
          </a:p>
        </p:txBody>
      </p:sp>
      <p:pic>
        <p:nvPicPr>
          <p:cNvPr id="3" name="Picture 2">
            <a:extLst>
              <a:ext uri="{FF2B5EF4-FFF2-40B4-BE49-F238E27FC236}">
                <a16:creationId xmlns:a16="http://schemas.microsoft.com/office/drawing/2014/main" id="{5D9794E1-84A0-E745-C721-F77356DDA92A}"/>
              </a:ext>
            </a:extLst>
          </p:cNvPr>
          <p:cNvPicPr>
            <a:picLocks noChangeAspect="1"/>
          </p:cNvPicPr>
          <p:nvPr/>
        </p:nvPicPr>
        <p:blipFill>
          <a:blip r:embed="rId3"/>
          <a:stretch>
            <a:fillRect/>
          </a:stretch>
        </p:blipFill>
        <p:spPr>
          <a:xfrm>
            <a:off x="3755921" y="3031538"/>
            <a:ext cx="3755923" cy="184462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22B6CEA-A19E-435D-5DCB-35C8F5E2B916}"/>
              </a:ext>
            </a:extLst>
          </p:cNvPr>
          <p:cNvPicPr>
            <a:picLocks noChangeAspect="1"/>
          </p:cNvPicPr>
          <p:nvPr/>
        </p:nvPicPr>
        <p:blipFill>
          <a:blip r:embed="rId2"/>
          <a:stretch>
            <a:fillRect/>
          </a:stretch>
        </p:blipFill>
        <p:spPr>
          <a:xfrm>
            <a:off x="344639" y="254000"/>
            <a:ext cx="4227361" cy="2106527"/>
          </a:xfrm>
          <a:prstGeom prst="rect">
            <a:avLst/>
          </a:prstGeom>
        </p:spPr>
      </p:pic>
      <p:pic>
        <p:nvPicPr>
          <p:cNvPr id="5" name="Picture 4">
            <a:extLst>
              <a:ext uri="{FF2B5EF4-FFF2-40B4-BE49-F238E27FC236}">
                <a16:creationId xmlns:a16="http://schemas.microsoft.com/office/drawing/2014/main" id="{FAD044BE-E8DB-A631-C41C-1809E442FBDD}"/>
              </a:ext>
            </a:extLst>
          </p:cNvPr>
          <p:cNvPicPr>
            <a:picLocks noChangeAspect="1"/>
          </p:cNvPicPr>
          <p:nvPr/>
        </p:nvPicPr>
        <p:blipFill>
          <a:blip r:embed="rId3"/>
          <a:stretch>
            <a:fillRect/>
          </a:stretch>
        </p:blipFill>
        <p:spPr>
          <a:xfrm>
            <a:off x="4572000" y="2571750"/>
            <a:ext cx="4571999" cy="222836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CA82793-E398-EDAB-26C7-620132184AB3}"/>
              </a:ext>
            </a:extLst>
          </p:cNvPr>
          <p:cNvPicPr>
            <a:picLocks noChangeAspect="1"/>
          </p:cNvPicPr>
          <p:nvPr/>
        </p:nvPicPr>
        <p:blipFill>
          <a:blip r:embed="rId2"/>
          <a:stretch>
            <a:fillRect/>
          </a:stretch>
        </p:blipFill>
        <p:spPr>
          <a:xfrm>
            <a:off x="508000" y="582547"/>
            <a:ext cx="8128000" cy="3978406"/>
          </a:xfrm>
          <a:prstGeom prst="rect">
            <a:avLst/>
          </a:prstGeom>
        </p:spPr>
      </p:pic>
    </p:spTree>
  </p:cSld>
  <p:clrMapOvr>
    <a:masterClrMapping/>
  </p:clrMapOvr>
</p:sld>
</file>

<file path=ppt/theme/theme1.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6.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Minimalist Design by Slidesgo">
  <a:themeElements>
    <a:clrScheme name="Simple Light">
      <a:dk1>
        <a:srgbClr val="030303"/>
      </a:dk1>
      <a:lt1>
        <a:srgbClr val="FFFFFF"/>
      </a:lt1>
      <a:dk2>
        <a:srgbClr val="FFFFFF"/>
      </a:dk2>
      <a:lt2>
        <a:srgbClr val="FFFFFF"/>
      </a:lt2>
      <a:accent1>
        <a:srgbClr val="FFFFFF"/>
      </a:accent1>
      <a:accent2>
        <a:srgbClr val="FFFEFF"/>
      </a:accent2>
      <a:accent3>
        <a:srgbClr val="FFFFFF"/>
      </a:accent3>
      <a:accent4>
        <a:srgbClr val="FFFFFF"/>
      </a:accent4>
      <a:accent5>
        <a:srgbClr val="FFFFFF"/>
      </a:accent5>
      <a:accent6>
        <a:srgbClr val="FFFFFF"/>
      </a:accent6>
      <a:hlink>
        <a:srgbClr val="11111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49</TotalTime>
  <Words>612</Words>
  <Application>Microsoft Office PowerPoint</Application>
  <PresentationFormat>On-screen Show (16:9)</PresentationFormat>
  <Paragraphs>39</Paragraphs>
  <Slides>12</Slides>
  <Notes>0</Notes>
  <HiddenSlides>0</HiddenSlides>
  <MMClips>0</MMClips>
  <ScaleCrop>false</ScaleCrop>
  <HeadingPairs>
    <vt:vector size="6" baseType="variant">
      <vt:variant>
        <vt:lpstr>Fonts Used</vt:lpstr>
      </vt:variant>
      <vt:variant>
        <vt:i4>8</vt:i4>
      </vt:variant>
      <vt:variant>
        <vt:lpstr>Theme</vt:lpstr>
      </vt:variant>
      <vt:variant>
        <vt:i4>26</vt:i4>
      </vt:variant>
      <vt:variant>
        <vt:lpstr>Slide Titles</vt:lpstr>
      </vt:variant>
      <vt:variant>
        <vt:i4>12</vt:i4>
      </vt:variant>
    </vt:vector>
  </HeadingPairs>
  <TitlesOfParts>
    <vt:vector size="46" baseType="lpstr">
      <vt:lpstr>Arial</vt:lpstr>
      <vt:lpstr>Cabin</vt:lpstr>
      <vt:lpstr>Google Sans</vt:lpstr>
      <vt:lpstr>OpenSymbol</vt:lpstr>
      <vt:lpstr>Outfit Extra Bold</vt:lpstr>
      <vt:lpstr>Symbol</vt:lpstr>
      <vt:lpstr>Syncopate</vt:lpstr>
      <vt:lpstr>Wingdings</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Minimalist Design by Slidesgo</vt:lpstr>
      <vt:lpstr>Slidesgo Final Pages</vt:lpstr>
      <vt:lpstr>Slidesgo Final Pages</vt:lpstr>
      <vt:lpstr>Slidesgo Final Pages</vt:lpstr>
      <vt:lpstr>Slidesgo Final Pages</vt:lpstr>
      <vt:lpstr>Slidesgo Final Pages</vt:lpstr>
      <vt:lpstr>Slidesgo Final Pages</vt:lpstr>
      <vt:lpstr>PowerPoint Presentation</vt:lpstr>
      <vt:lpstr>Introduction</vt:lpstr>
      <vt:lpstr>Problem Statement</vt:lpstr>
      <vt:lpstr>Current COVID-19 Situation</vt:lpstr>
      <vt:lpstr>Methodology</vt:lpstr>
      <vt:lpstr>Results</vt:lpstr>
      <vt:lpstr>Performance Metrics</vt:lpstr>
      <vt:lpstr>PowerPoint Presentation</vt:lpstr>
      <vt:lpstr>PowerPoint Presentation</vt:lpstr>
      <vt:lpstr>PowerPoint Presentation</vt:lpstr>
      <vt:lpstr>Conclusions</vt:lpstr>
      <vt:lpstr>PowerPoint Presentation</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Manav Mishra</dc:creator>
  <cp:lastModifiedBy>Manav Mishra</cp:lastModifiedBy>
  <cp:revision>1</cp:revision>
  <dcterms:modified xsi:type="dcterms:W3CDTF">2025-05-27T05:48:55Z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2025-05-27T04:57:36Z</dcterms:created>
  <dc:creator>Unknown Creator</dc:creator>
  <dc:description/>
  <dc:language>en-US</dc:language>
  <cp:lastModifiedBy>Unknown Creator</cp:lastModifiedBy>
  <dcterms:modified xsi:type="dcterms:W3CDTF">2025-05-27T04:57:36Z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24</vt:r8>
  </property>
</Properties>
</file>